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  <p:sldMasterId id="2147483732" r:id="rId2"/>
  </p:sldMasterIdLst>
  <p:sldIdLst>
    <p:sldId id="256" r:id="rId3"/>
    <p:sldId id="258" r:id="rId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 varScale="1">
        <p:scale>
          <a:sx n="115" d="100"/>
          <a:sy n="115" d="100"/>
        </p:scale>
        <p:origin x="220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image" Target="../media/image4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Прямоугольник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Прямоугольник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Прямоугольник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Прямоугольник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Овал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Овал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Прямоугольник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Прямоугольник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Прямоугольник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Прямоугольник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Прямоугольник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Овал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Овал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Содержимое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Прямоугольник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Прямоугольник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Прямоугольник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Прямоугольник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3" name="Прямоугольник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Прямоугольник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Овал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Овал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Содержимое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2" name="Содержимое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Прямоугольник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Прямоугольник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Прямоугольник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Прямоугольник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Прямоугольник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Содержимое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6" name="Содержимое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5" name="Овал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Овал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3" name="Заголовок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Прямоугольник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Прямоугольник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Прямоугольник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Прямоугольник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Прямоугольник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Прямоугольник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Прямоугольник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Прямоугольник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Прямоугольник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Содержимое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0" name="Овал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Овал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1" name="Прямоугольник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ая соединительная линия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Прямоугольник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Прямоугольник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Прямоугольник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Прямоугольник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Прямоугольник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Овал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Овал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22" name="Прямоугольник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Прямоугольник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Прямоугольник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Прямоугольник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8" name="Прямоугольник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Овал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Овал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5B106E36-FD25-4E2D-B0AA-010F637433A0}" type="datetimeFigureOut">
              <a:rPr lang="ru-RU" smtClean="0"/>
              <a:pPr/>
              <a:t>23.02.2021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oleObject" Target="../embeddings/oleObject1.bin"/><Relationship Id="rId7" Type="http://schemas.openxmlformats.org/officeDocument/2006/relationships/package" Target="../embeddings/____________Microsoft_PowerPoint1.pptx"/><Relationship Id="rId12" Type="http://schemas.openxmlformats.org/officeDocument/2006/relationships/image" Target="../media/image8.emf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11" Type="http://schemas.openxmlformats.org/officeDocument/2006/relationships/oleObject" Target="../embeddings/oleObject3.bin"/><Relationship Id="rId5" Type="http://schemas.openxmlformats.org/officeDocument/2006/relationships/package" Target="../embeddings/____________Microsoft_PowerPoint.pptx"/><Relationship Id="rId10" Type="http://schemas.openxmlformats.org/officeDocument/2006/relationships/image" Target="../media/image7.emf"/><Relationship Id="rId4" Type="http://schemas.openxmlformats.org/officeDocument/2006/relationships/image" Target="../media/image4.emf"/><Relationship Id="rId9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type="subTitle" idx="1"/>
          </p:nvPr>
        </p:nvSpPr>
        <p:spPr>
          <a:xfrm>
            <a:off x="214282" y="1357298"/>
            <a:ext cx="8643998" cy="5143536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ru-RU" b="1" i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Цель:</a:t>
            </a:r>
            <a:r>
              <a:rPr lang="ru-RU" dirty="0" smtClean="0">
                <a:solidFill>
                  <a:schemeClr val="tx1">
                    <a:lumMod val="8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dirty="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сформировать знания о психологических аспектах общения</a:t>
            </a:r>
          </a:p>
          <a:p>
            <a:pPr algn="just">
              <a:buNone/>
            </a:pPr>
            <a:endParaRPr lang="ru-RU" dirty="0" smtClean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buNone/>
            </a:pPr>
            <a:endParaRPr lang="ru-RU" dirty="0" smtClean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  <a:p>
            <a:pPr marL="342900" lvl="0" indent="-342900" algn="just">
              <a:buFont typeface="+mj-lt"/>
              <a:buAutoNum type="arabicPeriod"/>
            </a:pPr>
            <a:r>
              <a:rPr lang="ru-RU" sz="2400" dirty="0" smtClean="0">
                <a:solidFill>
                  <a:schemeClr val="tx1"/>
                </a:solidFill>
              </a:rPr>
              <a:t>Понятие общения. Виды, формы и функции общения. Межличностное общение как предмет научного знания.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sz="2400" dirty="0" err="1" smtClean="0">
                <a:solidFill>
                  <a:schemeClr val="tx1"/>
                </a:solidFill>
              </a:rPr>
              <a:t>Перцептивная</a:t>
            </a:r>
            <a:r>
              <a:rPr lang="ru-RU" sz="2400" dirty="0" smtClean="0">
                <a:solidFill>
                  <a:schemeClr val="tx1"/>
                </a:solidFill>
              </a:rPr>
              <a:t> сторона общения.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sz="2400" dirty="0" smtClean="0">
                <a:solidFill>
                  <a:schemeClr val="tx1"/>
                </a:solidFill>
              </a:rPr>
              <a:t>Интерактивная сторона общения.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ru-RU" sz="2400" dirty="0" smtClean="0">
                <a:solidFill>
                  <a:schemeClr val="tx1"/>
                </a:solidFill>
              </a:rPr>
              <a:t>Коммуникативная сторона общения.</a:t>
            </a:r>
          </a:p>
          <a:p>
            <a:pPr algn="just">
              <a:buNone/>
            </a:pPr>
            <a:endParaRPr lang="ru-RU" dirty="0" smtClean="0">
              <a:solidFill>
                <a:schemeClr val="tx1">
                  <a:lumMod val="8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ru-RU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467544" y="116632"/>
            <a:ext cx="8229600" cy="1026352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chemeClr val="accent3">
                    <a:shade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Лекция 7           </a:t>
            </a:r>
            <a:r>
              <a:rPr lang="ru-RU" sz="2800" b="1" dirty="0" smtClean="0">
                <a:solidFill>
                  <a:srgbClr val="C00000"/>
                </a:solidFill>
              </a:rPr>
              <a:t>Тема 7.  Общение личности </a:t>
            </a:r>
          </a:p>
          <a:p>
            <a:r>
              <a:rPr lang="ru-RU" sz="2800" b="1" dirty="0" smtClean="0">
                <a:solidFill>
                  <a:srgbClr val="C00000"/>
                </a:solidFill>
              </a:rPr>
              <a:t>и групп</a:t>
            </a:r>
            <a:endParaRPr lang="ru-RU" sz="28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1691680" y="85049"/>
            <a:ext cx="5759718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kk-KZ" sz="4000" b="1" dirty="0">
                <a:solidFill>
                  <a:srgbClr val="C00000"/>
                </a:solidFill>
              </a:rPr>
              <a:t>Интерактивный плакат</a:t>
            </a:r>
            <a:endParaRPr lang="ru-RU" sz="4000" b="1" dirty="0">
              <a:solidFill>
                <a:srgbClr val="C00000"/>
              </a:solidFill>
            </a:endParaRPr>
          </a:p>
        </p:txBody>
      </p:sp>
      <p:graphicFrame>
        <p:nvGraphicFramePr>
          <p:cNvPr id="4" name="Объект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9089297"/>
              </p:ext>
            </p:extLst>
          </p:nvPr>
        </p:nvGraphicFramePr>
        <p:xfrm>
          <a:off x="3022600" y="3530600"/>
          <a:ext cx="3087688" cy="2309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0" name="Презентация" r:id="rId3" imgW="4568900" imgH="3425883" progId="PowerPoint.Show.12">
                  <p:embed/>
                </p:oleObj>
              </mc:Choice>
              <mc:Fallback>
                <p:oleObj name="Презентация" r:id="rId3" imgW="4568900" imgH="3425883" progId="PowerPoint.Show.12">
                  <p:embed/>
                  <p:pic>
                    <p:nvPicPr>
                      <p:cNvPr id="0" name="Picture 4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22600" y="3530600"/>
                        <a:ext cx="3087688" cy="2309813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Объект 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0586078"/>
              </p:ext>
            </p:extLst>
          </p:nvPr>
        </p:nvGraphicFramePr>
        <p:xfrm>
          <a:off x="6223000" y="3644900"/>
          <a:ext cx="2755900" cy="2081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1" name="Презентация" r:id="rId5" imgW="5533613" imgH="3111952" progId="PowerPoint.Show.12">
                  <p:embed/>
                </p:oleObj>
              </mc:Choice>
              <mc:Fallback>
                <p:oleObj name="Презентация" r:id="rId5" imgW="5533613" imgH="3111952" progId="PowerPoint.Show.12">
                  <p:embed/>
                  <p:pic>
                    <p:nvPicPr>
                      <p:cNvPr id="0" name="Picture 4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23000" y="3644900"/>
                        <a:ext cx="2755900" cy="2081213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8499138"/>
              </p:ext>
            </p:extLst>
          </p:nvPr>
        </p:nvGraphicFramePr>
        <p:xfrm>
          <a:off x="179512" y="3645024"/>
          <a:ext cx="2797830" cy="20882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2" name="Презентация" r:id="rId7" imgW="4570541" imgH="3427323" progId="PowerPoint.Show.12">
                  <p:embed/>
                </p:oleObj>
              </mc:Choice>
              <mc:Fallback>
                <p:oleObj name="Презентация" r:id="rId7" imgW="4570541" imgH="3427323" progId="PowerPoint.Show.12">
                  <p:embed/>
                  <p:pic>
                    <p:nvPicPr>
                      <p:cNvPr id="0" name="Picture 4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512" y="3645024"/>
                        <a:ext cx="2797830" cy="2088232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5594322"/>
              </p:ext>
            </p:extLst>
          </p:nvPr>
        </p:nvGraphicFramePr>
        <p:xfrm>
          <a:off x="5292725" y="1268413"/>
          <a:ext cx="2806700" cy="215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3" name="Презентация" r:id="rId9" imgW="4568900" imgH="3425883" progId="PowerPoint.Show.12">
                  <p:embed/>
                </p:oleObj>
              </mc:Choice>
              <mc:Fallback>
                <p:oleObj name="Презентация" r:id="rId9" imgW="4568900" imgH="3425883" progId="PowerPoint.Show.12">
                  <p:embed/>
                  <p:pic>
                    <p:nvPicPr>
                      <p:cNvPr id="0" name="Picture 4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92725" y="1268413"/>
                        <a:ext cx="2806700" cy="2159000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473224"/>
              </p:ext>
            </p:extLst>
          </p:nvPr>
        </p:nvGraphicFramePr>
        <p:xfrm>
          <a:off x="1547813" y="1268413"/>
          <a:ext cx="2840037" cy="213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4" name="Презентация" r:id="rId11" imgW="4568900" imgH="3425883" progId="PowerPoint.Show.12">
                  <p:embed/>
                </p:oleObj>
              </mc:Choice>
              <mc:Fallback>
                <p:oleObj name="Презентация" r:id="rId11" imgW="4568900" imgH="3425883" progId="PowerPoint.Show.12">
                  <p:embed/>
                  <p:pic>
                    <p:nvPicPr>
                      <p:cNvPr id="0" name="Picture 5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1268413"/>
                        <a:ext cx="2840037" cy="2130425"/>
                      </a:xfrm>
                      <a:prstGeom prst="rect">
                        <a:avLst/>
                      </a:prstGeom>
                      <a:noFill/>
                      <a:ln w="2857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844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Официальная">
  <a:themeElements>
    <a:clrScheme name="Официальная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Официальная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Официальная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</TotalTime>
  <Words>48</Words>
  <Application>Microsoft Office PowerPoint</Application>
  <PresentationFormat>Экран (4:3)</PresentationFormat>
  <Paragraphs>10</Paragraphs>
  <Slides>2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Внедренные серверы OLE</vt:lpstr>
      </vt:variant>
      <vt:variant>
        <vt:i4>2</vt:i4>
      </vt:variant>
      <vt:variant>
        <vt:lpstr>Заголовки слайдов</vt:lpstr>
      </vt:variant>
      <vt:variant>
        <vt:i4>2</vt:i4>
      </vt:variant>
    </vt:vector>
  </HeadingPairs>
  <TitlesOfParts>
    <vt:vector size="12" baseType="lpstr">
      <vt:lpstr>Arial</vt:lpstr>
      <vt:lpstr>Georgia</vt:lpstr>
      <vt:lpstr>Impact</vt:lpstr>
      <vt:lpstr>Times New Roman</vt:lpstr>
      <vt:lpstr>Wingdings</vt:lpstr>
      <vt:lpstr>Wingdings 2</vt:lpstr>
      <vt:lpstr>Официальная</vt:lpstr>
      <vt:lpstr>NewsPrint</vt:lpstr>
      <vt:lpstr>Презентация Microsoft PowerPoint</vt:lpstr>
      <vt:lpstr>Презентация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Лекция №13           ПСИХОЛОГИЯ ОБЩЕНИЯ  В ТУРИСТИЧЕСКОЙ  ГРУППЕ</dc:title>
  <dc:creator>Lenovo</dc:creator>
  <cp:lastModifiedBy>Пользователь Windows</cp:lastModifiedBy>
  <cp:revision>33</cp:revision>
  <dcterms:modified xsi:type="dcterms:W3CDTF">2021-02-23T11:45:01Z</dcterms:modified>
</cp:coreProperties>
</file>

<file path=docProps/thumbnail.jpeg>
</file>